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7" r:id="rId2"/>
    <p:sldId id="259" r:id="rId3"/>
    <p:sldId id="260" r:id="rId4"/>
    <p:sldId id="285" r:id="rId5"/>
    <p:sldId id="265" r:id="rId6"/>
    <p:sldId id="286" r:id="rId7"/>
    <p:sldId id="266" r:id="rId8"/>
    <p:sldId id="303" r:id="rId9"/>
    <p:sldId id="301" r:id="rId10"/>
    <p:sldId id="302" r:id="rId11"/>
    <p:sldId id="298" r:id="rId12"/>
    <p:sldId id="268" r:id="rId13"/>
    <p:sldId id="288" r:id="rId14"/>
    <p:sldId id="272" r:id="rId15"/>
    <p:sldId id="289" r:id="rId16"/>
    <p:sldId id="290" r:id="rId17"/>
    <p:sldId id="292" r:id="rId18"/>
    <p:sldId id="284" r:id="rId19"/>
    <p:sldId id="293" r:id="rId20"/>
    <p:sldId id="276" r:id="rId21"/>
    <p:sldId id="299" r:id="rId22"/>
    <p:sldId id="300" r:id="rId23"/>
  </p:sldIdLst>
  <p:sldSz cx="9144000" cy="5143500" type="screen16x9"/>
  <p:notesSz cx="6858000" cy="9144000"/>
  <p:embeddedFontLst>
    <p:embeddedFont>
      <p:font typeface="10X10" panose="02000300000000000000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334E"/>
    <a:srgbClr val="404040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96353" autoAdjust="0"/>
  </p:normalViewPr>
  <p:slideViewPr>
    <p:cSldViewPr>
      <p:cViewPr>
        <p:scale>
          <a:sx n="125" d="100"/>
          <a:sy n="125" d="100"/>
        </p:scale>
        <p:origin x="1188" y="5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7005C-C997-422C-81F0-FF5F986A83E6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9BFC83-1F90-404C-81B9-7D8B314A309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74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2156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0982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31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021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1438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7305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357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1699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1300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7020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825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7FD73-73A8-4851-8098-06823B78B1B7}" type="datetimeFigureOut">
              <a:rPr lang="ko-KR" altLang="en-US" smtClean="0"/>
              <a:pPr/>
              <a:t>2023-10-12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F8F62-309F-4B01-BFF1-F6778C84E3F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9418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7291" y="0"/>
            <a:ext cx="9163230" cy="514350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6277" y="1212799"/>
            <a:ext cx="80906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엘리베이터 내의 상황 인식을 위한</a:t>
            </a:r>
            <a:endParaRPr lang="en-US" altLang="ko-KR" sz="40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스마트 디스플레이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864710" y="2607262"/>
            <a:ext cx="3528392" cy="0"/>
          </a:xfrm>
          <a:prstGeom prst="line">
            <a:avLst/>
          </a:prstGeom>
          <a:ln w="127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24694" y="2777912"/>
            <a:ext cx="2616421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지도 교수 </a:t>
            </a:r>
            <a:r>
              <a:rPr lang="en-US" altLang="ko-KR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: </a:t>
            </a:r>
            <a:r>
              <a:rPr lang="ko-KR" altLang="en-US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홍인식 교수님</a:t>
            </a:r>
            <a:endParaRPr lang="en-US" altLang="ko-KR" sz="1400" spc="3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algn="ctr"/>
            <a:endParaRPr lang="en-US" altLang="ko-KR" sz="1400" spc="3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algn="ctr"/>
            <a:endParaRPr lang="en-US" altLang="ko-KR" sz="1400" spc="3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algn="ctr"/>
            <a:r>
              <a:rPr lang="ko-KR" altLang="en-US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팀 명</a:t>
            </a:r>
            <a:r>
              <a:rPr lang="en-US" altLang="ko-KR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: </a:t>
            </a:r>
            <a:r>
              <a:rPr lang="ko-KR" altLang="en-US" sz="1400" spc="3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규식규</a:t>
            </a:r>
            <a:endParaRPr lang="en-US" altLang="ko-KR" sz="1400" spc="3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6792D25-4175-F8A5-92ED-9504E553E7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355102"/>
              </p:ext>
            </p:extLst>
          </p:nvPr>
        </p:nvGraphicFramePr>
        <p:xfrm>
          <a:off x="3524694" y="3902668"/>
          <a:ext cx="3024336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3838951796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2846977941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1676386630"/>
                    </a:ext>
                  </a:extLst>
                </a:gridCol>
              </a:tblGrid>
              <a:tr h="24424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20194066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윤준식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팀장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4927601"/>
                  </a:ext>
                </a:extLst>
              </a:tr>
              <a:tr h="24424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20194111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최민규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팀원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1997320"/>
                  </a:ext>
                </a:extLst>
              </a:tr>
              <a:tr h="24424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20204062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이인규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팀원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10X10" panose="02000300000000000000" charset="-127"/>
                          <a:ea typeface="10X10" panose="02000300000000000000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bg1">
                            <a:lumMod val="95000"/>
                          </a:schemeClr>
                        </a:solidFill>
                        <a:latin typeface="10X10" panose="02000300000000000000" charset="-127"/>
                        <a:ea typeface="10X10" panose="0200030000000000000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2481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004480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374EDB2-ED01-03F8-624A-DB68F5185982}"/>
              </a:ext>
            </a:extLst>
          </p:cNvPr>
          <p:cNvSpPr/>
          <p:nvPr/>
        </p:nvSpPr>
        <p:spPr>
          <a:xfrm>
            <a:off x="459178" y="4083917"/>
            <a:ext cx="3741742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라즈베리파이</a:t>
            </a:r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en-US" altLang="ko-KR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4B </a:t>
            </a:r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모델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56735D-839D-7072-74F6-219F4F27F266}"/>
              </a:ext>
            </a:extLst>
          </p:cNvPr>
          <p:cNvSpPr txBox="1"/>
          <p:nvPr/>
        </p:nvSpPr>
        <p:spPr>
          <a:xfrm>
            <a:off x="6921710" y="2024628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초음파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30B611-A09E-B94D-52D3-44D2620EAB65}"/>
              </a:ext>
            </a:extLst>
          </p:cNvPr>
          <p:cNvSpPr txBox="1"/>
          <p:nvPr/>
        </p:nvSpPr>
        <p:spPr>
          <a:xfrm>
            <a:off x="6894480" y="2646212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카메라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E80A9F-C524-4242-6EC0-15E5F82A635E}"/>
              </a:ext>
            </a:extLst>
          </p:cNvPr>
          <p:cNvSpPr txBox="1"/>
          <p:nvPr/>
        </p:nvSpPr>
        <p:spPr>
          <a:xfrm>
            <a:off x="7006762" y="3267796"/>
            <a:ext cx="54534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8E8391-3571-9065-519C-EA091CD600EF}"/>
              </a:ext>
            </a:extLst>
          </p:cNvPr>
          <p:cNvSpPr txBox="1"/>
          <p:nvPr/>
        </p:nvSpPr>
        <p:spPr>
          <a:xfrm>
            <a:off x="6935428" y="3889380"/>
            <a:ext cx="688009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OLED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77CFAD-8EA3-C75B-7732-1DEEB1E918A7}"/>
              </a:ext>
            </a:extLst>
          </p:cNvPr>
          <p:cNvSpPr txBox="1"/>
          <p:nvPr/>
        </p:nvSpPr>
        <p:spPr>
          <a:xfrm>
            <a:off x="6911406" y="1403044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b="1" dirty="0" err="1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endParaRPr lang="ko-KR" altLang="en-US" sz="1600" b="1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88744A6-2170-A266-3DE7-0A4873EFB75D}"/>
              </a:ext>
            </a:extLst>
          </p:cNvPr>
          <p:cNvSpPr/>
          <p:nvPr/>
        </p:nvSpPr>
        <p:spPr>
          <a:xfrm>
            <a:off x="6903412" y="1398943"/>
            <a:ext cx="764932" cy="96423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01BF1B4-FA96-A562-45A1-8D9463F26346}"/>
              </a:ext>
            </a:extLst>
          </p:cNvPr>
          <p:cNvSpPr/>
          <p:nvPr/>
        </p:nvSpPr>
        <p:spPr>
          <a:xfrm>
            <a:off x="6903412" y="3263697"/>
            <a:ext cx="764932" cy="96423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BD88F6F-E3F0-0E45-686C-A7743CBCE591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4211960" y="1881062"/>
            <a:ext cx="2691452" cy="80916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CBDD763-56AC-DB68-5B83-3BA24C1E6A22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4211960" y="2690226"/>
            <a:ext cx="2691452" cy="105559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 descr="전자제품, 전자 부품, 회로 구성요소, 패시브 회로 부품이(가) 표시된 사진&#10;&#10;자동 생성된 설명">
            <a:extLst>
              <a:ext uri="{FF2B5EF4-FFF2-40B4-BE49-F238E27FC236}">
                <a16:creationId xmlns:a16="http://schemas.microsoft.com/office/drawing/2014/main" id="{D940780E-9789-E707-EE2E-775E0B8575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08" y="1069507"/>
            <a:ext cx="3369491" cy="301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53154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C77F78D-25B2-37D8-376D-F6141BB1C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916" y="746853"/>
            <a:ext cx="7898040" cy="439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85001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552" y="3507854"/>
            <a:ext cx="22365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04</a:t>
            </a:r>
          </a:p>
          <a:p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시나리오</a:t>
            </a:r>
          </a:p>
        </p:txBody>
      </p:sp>
    </p:spTree>
    <p:extLst>
      <p:ext uri="{BB962C8B-B14F-4D97-AF65-F5344CB8AC3E}">
        <p14:creationId xmlns:p14="http://schemas.microsoft.com/office/powerpoint/2010/main" val="77762759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04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922047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시나리오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1FC208-7B55-CBFC-34F1-F25D14A73B13}"/>
              </a:ext>
            </a:extLst>
          </p:cNvPr>
          <p:cNvSpPr txBox="1"/>
          <p:nvPr/>
        </p:nvSpPr>
        <p:spPr>
          <a:xfrm>
            <a:off x="493672" y="1334254"/>
            <a:ext cx="7964012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/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1. </a:t>
            </a:r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엘리베이터의 최대 하중상태</a:t>
            </a:r>
            <a:endParaRPr lang="en-US" altLang="ko-KR" sz="24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fontAlgn="base"/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</a:p>
          <a:p>
            <a:pPr fontAlgn="base"/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2. </a:t>
            </a:r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엘리베이터 내부의 포화도가 최대치</a:t>
            </a:r>
            <a:endParaRPr lang="en-US" altLang="ko-KR" sz="24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fontAlgn="base"/>
            <a:endParaRPr lang="en-US" altLang="ko-KR" sz="24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fontAlgn="base"/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3. </a:t>
            </a:r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엘리베이터 내부 절전 및 이상함 감지</a:t>
            </a:r>
            <a:endParaRPr lang="en-US" altLang="ko-KR" sz="24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676845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15877" y="3507854"/>
            <a:ext cx="34435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05</a:t>
            </a:r>
          </a:p>
          <a:p>
            <a:pPr algn="r"/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시나리오 분석</a:t>
            </a:r>
          </a:p>
        </p:txBody>
      </p:sp>
    </p:spTree>
    <p:extLst>
      <p:ext uri="{BB962C8B-B14F-4D97-AF65-F5344CB8AC3E}">
        <p14:creationId xmlns:p14="http://schemas.microsoft.com/office/powerpoint/2010/main" val="382250969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05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317747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시나리오 분석</a:t>
            </a:r>
            <a:endParaRPr lang="en-US" altLang="ko-KR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1.</a:t>
            </a:r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 엘리베이터의 최대 하중상태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6B6E8C4-3633-0403-D42A-DEF940DC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78" y="1023337"/>
            <a:ext cx="5121563" cy="39656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33A8D6-77DC-2A4B-EF92-0442E88A5A9E}"/>
              </a:ext>
            </a:extLst>
          </p:cNvPr>
          <p:cNvSpPr txBox="1"/>
          <p:nvPr/>
        </p:nvSpPr>
        <p:spPr>
          <a:xfrm>
            <a:off x="5307341" y="2643758"/>
            <a:ext cx="29386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탑승자 중 </a:t>
            </a:r>
            <a:r>
              <a:rPr lang="en-US" altLang="ko-KR" sz="1200" dirty="0"/>
              <a:t>2</a:t>
            </a:r>
            <a:r>
              <a:rPr lang="ko-KR" altLang="en-US" sz="1200" dirty="0"/>
              <a:t>층을 목표로 하는 자가 없고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엘리베이터의 무게가 초과 직전일 때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해당 층을 무시합니다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34555583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05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3812262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시나리오 분석</a:t>
            </a:r>
            <a:endParaRPr lang="en-US" altLang="ko-KR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2.</a:t>
            </a:r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 엘리베이터 내부의 포화도가 최대치</a:t>
            </a:r>
            <a:endParaRPr lang="en-US" altLang="ko-KR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36C7285-48F8-E910-9961-BDBB17AF3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6263"/>
            <a:ext cx="5121563" cy="39656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CE24FA-7F6A-A16B-5E21-3AF692D38F54}"/>
              </a:ext>
            </a:extLst>
          </p:cNvPr>
          <p:cNvSpPr txBox="1"/>
          <p:nvPr/>
        </p:nvSpPr>
        <p:spPr>
          <a:xfrm>
            <a:off x="5220072" y="2723591"/>
            <a:ext cx="30187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탑승자 중 </a:t>
            </a:r>
            <a:r>
              <a:rPr lang="en-US" altLang="ko-KR" sz="1200" dirty="0"/>
              <a:t>2</a:t>
            </a:r>
            <a:r>
              <a:rPr lang="ko-KR" altLang="en-US" sz="1200" dirty="0"/>
              <a:t>층을 목표로 하는 자가 없고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엘리베이터의 부피가 초과 직전일 때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해당 층을 무시합니다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770877680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05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43608" y="279951"/>
            <a:ext cx="391966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시나리오 분석</a:t>
            </a:r>
            <a:endParaRPr lang="en-US" altLang="ko-KR" sz="1600" dirty="0">
              <a:ln>
                <a:solidFill>
                  <a:schemeClr val="tx1">
                    <a:alpha val="1000"/>
                  </a:schemeClr>
                </a:solidFill>
              </a:ln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Case 3.</a:t>
            </a:r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 엘리베이터 내부 절전 및 이상함 감지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766859A-8003-969A-E597-200AC0BB8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78" y="1034003"/>
            <a:ext cx="5147863" cy="39860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12493D-A05D-C5EE-B09B-31DF37F58D15}"/>
              </a:ext>
            </a:extLst>
          </p:cNvPr>
          <p:cNvSpPr txBox="1"/>
          <p:nvPr/>
        </p:nvSpPr>
        <p:spPr>
          <a:xfrm>
            <a:off x="5436096" y="2334514"/>
            <a:ext cx="274466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탑승자가 존재하지 않지만</a:t>
            </a:r>
            <a:endParaRPr lang="en-US" altLang="ko-KR" sz="1200" dirty="0"/>
          </a:p>
          <a:p>
            <a:r>
              <a:rPr lang="ko-KR" altLang="en-US" sz="1200" dirty="0"/>
              <a:t>포화도 또는 물체가 감지되었을 때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관리자에게 신호를 보냅니다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/>
              <a:t>탑승자가 존재하지 않고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포화도 또는 물체가 감지되지 않으면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엘리베이터가 절전 모드로 바뀝니다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8164063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63230" cy="514350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63177" y="1971584"/>
            <a:ext cx="24176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06</a:t>
            </a:r>
          </a:p>
          <a:p>
            <a:pPr algn="ctr"/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기대 효과</a:t>
            </a:r>
          </a:p>
        </p:txBody>
      </p:sp>
    </p:spTree>
    <p:extLst>
      <p:ext uri="{BB962C8B-B14F-4D97-AF65-F5344CB8AC3E}">
        <p14:creationId xmlns:p14="http://schemas.microsoft.com/office/powerpoint/2010/main" val="473511655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06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43608" y="279951"/>
            <a:ext cx="974947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기대</a:t>
            </a:r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효과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6C17463-644B-4184-FB7A-C5E5475C6B83}"/>
              </a:ext>
            </a:extLst>
          </p:cNvPr>
          <p:cNvSpPr/>
          <p:nvPr/>
        </p:nvSpPr>
        <p:spPr>
          <a:xfrm>
            <a:off x="764782" y="1150182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에너지 소비 절약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D7150EE-AB63-20F4-61F7-EEE2D1346514}"/>
              </a:ext>
            </a:extLst>
          </p:cNvPr>
          <p:cNvSpPr/>
          <p:nvPr/>
        </p:nvSpPr>
        <p:spPr>
          <a:xfrm>
            <a:off x="764781" y="1956820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불필요한 대기 시간 절약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3CDBE29-AE50-6619-EFFD-19AE5FB113F7}"/>
              </a:ext>
            </a:extLst>
          </p:cNvPr>
          <p:cNvSpPr/>
          <p:nvPr/>
        </p:nvSpPr>
        <p:spPr>
          <a:xfrm>
            <a:off x="764780" y="2763458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인터페이스 제공으로 지각 방지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5DB8395-5B66-3AC3-E024-54009E1B99E9}"/>
              </a:ext>
            </a:extLst>
          </p:cNvPr>
          <p:cNvSpPr/>
          <p:nvPr/>
        </p:nvSpPr>
        <p:spPr>
          <a:xfrm>
            <a:off x="764780" y="3563058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쾌적한 엘리베이터 기회 제공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442D262-8590-9D65-4B67-F50E3FE7E571}"/>
              </a:ext>
            </a:extLst>
          </p:cNvPr>
          <p:cNvSpPr/>
          <p:nvPr/>
        </p:nvSpPr>
        <p:spPr>
          <a:xfrm>
            <a:off x="764780" y="4362658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외부에서도 쉽게 엘리베이터 내부 상황 실시간 확인</a:t>
            </a:r>
          </a:p>
        </p:txBody>
      </p:sp>
    </p:spTree>
    <p:extLst>
      <p:ext uri="{BB962C8B-B14F-4D97-AF65-F5344CB8AC3E}">
        <p14:creationId xmlns:p14="http://schemas.microsoft.com/office/powerpoint/2010/main" val="289243727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1707654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67544" y="748690"/>
            <a:ext cx="9957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목차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0" y="1707654"/>
            <a:ext cx="9144000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251520" y="2629692"/>
            <a:ext cx="736100" cy="1337374"/>
            <a:chOff x="805539" y="2283718"/>
            <a:chExt cx="736100" cy="1337374"/>
          </a:xfrm>
        </p:grpSpPr>
        <p:sp>
          <p:nvSpPr>
            <p:cNvPr id="7" name="TextBox 6"/>
            <p:cNvSpPr txBox="1"/>
            <p:nvPr/>
          </p:nvSpPr>
          <p:spPr>
            <a:xfrm>
              <a:off x="805539" y="3344093"/>
              <a:ext cx="7361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개발동기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6181" y="2283718"/>
              <a:ext cx="4748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01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2728552" y="2629692"/>
            <a:ext cx="1051891" cy="1337374"/>
            <a:chOff x="765463" y="2283718"/>
            <a:chExt cx="1051891" cy="1337374"/>
          </a:xfrm>
        </p:grpSpPr>
        <p:sp>
          <p:nvSpPr>
            <p:cNvPr id="13" name="TextBox 12"/>
            <p:cNvSpPr txBox="1"/>
            <p:nvPr/>
          </p:nvSpPr>
          <p:spPr>
            <a:xfrm>
              <a:off x="765463" y="3344093"/>
              <a:ext cx="1051891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시스템 블록도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01102" y="2283718"/>
              <a:ext cx="58060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03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4203950" y="2629692"/>
            <a:ext cx="736100" cy="1337374"/>
            <a:chOff x="883284" y="2283718"/>
            <a:chExt cx="736100" cy="1337374"/>
          </a:xfrm>
        </p:grpSpPr>
        <p:sp>
          <p:nvSpPr>
            <p:cNvPr id="16" name="TextBox 15"/>
            <p:cNvSpPr txBox="1"/>
            <p:nvPr/>
          </p:nvSpPr>
          <p:spPr>
            <a:xfrm>
              <a:off x="883284" y="3344093"/>
              <a:ext cx="7361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시나리오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36182" y="2283718"/>
              <a:ext cx="6783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04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323909" y="2629692"/>
            <a:ext cx="1051891" cy="1337374"/>
            <a:chOff x="710561" y="2283718"/>
            <a:chExt cx="1051891" cy="1337374"/>
          </a:xfrm>
        </p:grpSpPr>
        <p:sp>
          <p:nvSpPr>
            <p:cNvPr id="19" name="TextBox 18"/>
            <p:cNvSpPr txBox="1"/>
            <p:nvPr/>
          </p:nvSpPr>
          <p:spPr>
            <a:xfrm>
              <a:off x="710561" y="3344093"/>
              <a:ext cx="1051891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시나리오 분석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52612" y="2283718"/>
              <a:ext cx="56778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05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6746060" y="2629692"/>
            <a:ext cx="736100" cy="1337374"/>
            <a:chOff x="875268" y="2283718"/>
            <a:chExt cx="736100" cy="1337374"/>
          </a:xfrm>
        </p:grpSpPr>
        <p:sp>
          <p:nvSpPr>
            <p:cNvPr id="22" name="TextBox 21"/>
            <p:cNvSpPr txBox="1"/>
            <p:nvPr/>
          </p:nvSpPr>
          <p:spPr>
            <a:xfrm>
              <a:off x="875268" y="3344093"/>
              <a:ext cx="7361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기대효과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43395" y="2283718"/>
              <a:ext cx="5998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06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399063" y="2629692"/>
            <a:ext cx="1051891" cy="1337374"/>
            <a:chOff x="725389" y="2283718"/>
            <a:chExt cx="1051891" cy="1337374"/>
          </a:xfrm>
        </p:grpSpPr>
        <p:sp>
          <p:nvSpPr>
            <p:cNvPr id="28" name="TextBox 27"/>
            <p:cNvSpPr txBox="1"/>
            <p:nvPr/>
          </p:nvSpPr>
          <p:spPr>
            <a:xfrm>
              <a:off x="725389" y="3344093"/>
              <a:ext cx="1051891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시스템 구성도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925762" y="2283718"/>
              <a:ext cx="65114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02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125A5679-3711-C311-4AF3-92D85326E047}"/>
              </a:ext>
            </a:extLst>
          </p:cNvPr>
          <p:cNvGrpSpPr/>
          <p:nvPr/>
        </p:nvGrpSpPr>
        <p:grpSpPr>
          <a:xfrm>
            <a:off x="7905667" y="2635876"/>
            <a:ext cx="1091966" cy="1337374"/>
            <a:chOff x="697336" y="2283718"/>
            <a:chExt cx="1091966" cy="133737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980931A-F5B9-D9B8-6DD9-BDE979211D25}"/>
                </a:ext>
              </a:extLst>
            </p:cNvPr>
            <p:cNvSpPr txBox="1"/>
            <p:nvPr/>
          </p:nvSpPr>
          <p:spPr>
            <a:xfrm>
              <a:off x="697336" y="3344093"/>
              <a:ext cx="1091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0X10" panose="02000300000000000000" pitchFamily="50" charset="-127"/>
                  <a:ea typeface="10X10" panose="02000300000000000000" pitchFamily="50" charset="-127"/>
                </a:rPr>
                <a:t>추후 발전 방향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0C607D-04FB-1BDD-77FA-AF398371D6D1}"/>
                </a:ext>
              </a:extLst>
            </p:cNvPr>
            <p:cNvSpPr txBox="1"/>
            <p:nvPr/>
          </p:nvSpPr>
          <p:spPr>
            <a:xfrm>
              <a:off x="943395" y="2283718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u="sng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anS추억록캘리그라피" pitchFamily="2" charset="-127"/>
                  <a:ea typeface="HanS추억록캘리그라피" pitchFamily="2" charset="-127"/>
                </a:rPr>
                <a:t>07</a:t>
              </a:r>
              <a:endParaRPr lang="ko-KR" altLang="en-US" sz="3200" u="sng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anS추억록캘리그라피" pitchFamily="2" charset="-127"/>
                <a:ea typeface="HanS추억록캘리그라피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8666452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88126" y="1910031"/>
            <a:ext cx="39677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07</a:t>
            </a:r>
          </a:p>
          <a:p>
            <a:pPr algn="ctr"/>
            <a:r>
              <a:rPr lang="ko-KR" altLang="en-US" sz="44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추후 발전 방향</a:t>
            </a:r>
          </a:p>
        </p:txBody>
      </p:sp>
    </p:spTree>
    <p:extLst>
      <p:ext uri="{BB962C8B-B14F-4D97-AF65-F5344CB8AC3E}">
        <p14:creationId xmlns:p14="http://schemas.microsoft.com/office/powerpoint/2010/main" val="1974798861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07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43608" y="279951"/>
            <a:ext cx="1449436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추후 발전 방향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6C17463-644B-4184-FB7A-C5E5475C6B83}"/>
              </a:ext>
            </a:extLst>
          </p:cNvPr>
          <p:cNvSpPr/>
          <p:nvPr/>
        </p:nvSpPr>
        <p:spPr>
          <a:xfrm>
            <a:off x="764782" y="1419622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엘리베이터 사용자의 안전을 위한 보안 기능 추가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D7150EE-AB63-20F4-61F7-EEE2D1346514}"/>
              </a:ext>
            </a:extLst>
          </p:cNvPr>
          <p:cNvSpPr/>
          <p:nvPr/>
        </p:nvSpPr>
        <p:spPr>
          <a:xfrm>
            <a:off x="764781" y="2226260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수집된 센서 데이터를 활용한 </a:t>
            </a:r>
            <a:r>
              <a:rPr lang="en-US" altLang="ko-KR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“</a:t>
            </a:r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딥러닝 기반 포화도 예측</a:t>
            </a:r>
            <a:r>
              <a:rPr lang="en-US" altLang="ko-KR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”</a:t>
            </a:r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모델 개발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3CDBE29-AE50-6619-EFFD-19AE5FB113F7}"/>
              </a:ext>
            </a:extLst>
          </p:cNvPr>
          <p:cNvSpPr/>
          <p:nvPr/>
        </p:nvSpPr>
        <p:spPr>
          <a:xfrm>
            <a:off x="764780" y="3032898"/>
            <a:ext cx="7839665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특정 인물 이미지 처리 후 인물 탑승 파악 및 자동 층 입력 시스템</a:t>
            </a:r>
          </a:p>
        </p:txBody>
      </p:sp>
    </p:spTree>
    <p:extLst>
      <p:ext uri="{BB962C8B-B14F-4D97-AF65-F5344CB8AC3E}">
        <p14:creationId xmlns:p14="http://schemas.microsoft.com/office/powerpoint/2010/main" val="2759223210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61572" y="1728551"/>
            <a:ext cx="24208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감사합니다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816682" y="2607262"/>
            <a:ext cx="3528392" cy="0"/>
          </a:xfrm>
          <a:prstGeom prst="line">
            <a:avLst/>
          </a:prstGeom>
          <a:ln w="127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849687" y="2777912"/>
            <a:ext cx="144462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팀 명</a:t>
            </a:r>
            <a:r>
              <a:rPr lang="en-US" altLang="ko-KR" sz="1400" spc="3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: </a:t>
            </a:r>
            <a:r>
              <a:rPr lang="ko-KR" altLang="en-US" sz="1400" spc="3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규식규</a:t>
            </a:r>
            <a:endParaRPr lang="en-US" altLang="ko-KR" sz="1400" spc="3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097622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64007" y="3459653"/>
            <a:ext cx="24176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01</a:t>
            </a:r>
          </a:p>
          <a:p>
            <a:pPr algn="r"/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개발 동기</a:t>
            </a:r>
          </a:p>
        </p:txBody>
      </p:sp>
    </p:spTree>
    <p:extLst>
      <p:ext uri="{BB962C8B-B14F-4D97-AF65-F5344CB8AC3E}">
        <p14:creationId xmlns:p14="http://schemas.microsoft.com/office/powerpoint/2010/main" val="18909139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01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974947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개발 동기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395536" y="1082468"/>
            <a:ext cx="5377320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엘리베이터를 탔는데</a:t>
            </a:r>
            <a:r>
              <a:rPr lang="en-US" altLang="ko-KR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, </a:t>
            </a:r>
            <a:r>
              <a:rPr lang="ko-KR" altLang="en-US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계단으로 간 친구 보다 늦었어요</a:t>
            </a:r>
            <a:r>
              <a:rPr lang="en-US" altLang="ko-KR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.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57DA8E4-D633-5EB7-19CE-EA69B22457CA}"/>
              </a:ext>
            </a:extLst>
          </p:cNvPr>
          <p:cNvSpPr/>
          <p:nvPr/>
        </p:nvSpPr>
        <p:spPr>
          <a:xfrm>
            <a:off x="2798416" y="1870943"/>
            <a:ext cx="5948880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엘리베이터를 타려고 기다렸는데</a:t>
            </a:r>
            <a:r>
              <a:rPr lang="en-US" altLang="ko-KR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, </a:t>
            </a:r>
            <a:r>
              <a:rPr lang="ko-KR" altLang="en-US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사람이 꽉 차서 못 탔어요</a:t>
            </a:r>
            <a:r>
              <a:rPr lang="en-US" altLang="ko-KR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.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B6D64C3-638E-0651-7B5F-372D7F49D938}"/>
              </a:ext>
            </a:extLst>
          </p:cNvPr>
          <p:cNvSpPr/>
          <p:nvPr/>
        </p:nvSpPr>
        <p:spPr>
          <a:xfrm>
            <a:off x="2798416" y="3564890"/>
            <a:ext cx="5948880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엘리베이터 공간이 적어서 교수님을 어깨로 퍽 쳤어요</a:t>
            </a:r>
            <a:r>
              <a:rPr lang="en-US" altLang="ko-KR" b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.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9C8EC6A-DDF2-3D64-44C6-DD239F5E3BD6}"/>
              </a:ext>
            </a:extLst>
          </p:cNvPr>
          <p:cNvSpPr/>
          <p:nvPr/>
        </p:nvSpPr>
        <p:spPr>
          <a:xfrm>
            <a:off x="395536" y="2746351"/>
            <a:ext cx="5377320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계단과 엘리베이터 중 뭐가 더 빠를까</a:t>
            </a:r>
            <a:r>
              <a:rPr lang="en-US" altLang="ko-KR" b="1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?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6DC33A1-65CF-F21B-BCBE-C3E0709017BE}"/>
              </a:ext>
            </a:extLst>
          </p:cNvPr>
          <p:cNvSpPr/>
          <p:nvPr/>
        </p:nvSpPr>
        <p:spPr>
          <a:xfrm>
            <a:off x="387648" y="4380229"/>
            <a:ext cx="5377320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엘리베이터의 내부 상황을 밖에서도 알 수 있을까</a:t>
            </a:r>
            <a:r>
              <a:rPr lang="en-US" altLang="ko-KR" i="1" dirty="0">
                <a:ln>
                  <a:solidFill>
                    <a:schemeClr val="dk1">
                      <a:shade val="95000"/>
                      <a:satMod val="105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?</a:t>
            </a:r>
            <a:endParaRPr lang="ko-KR" altLang="en-US" i="1" dirty="0">
              <a:ln>
                <a:solidFill>
                  <a:schemeClr val="dk1">
                    <a:shade val="95000"/>
                    <a:satMod val="105000"/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10207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63230" cy="51435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5536" y="3470539"/>
            <a:ext cx="34435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02</a:t>
            </a:r>
          </a:p>
          <a:p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시스템 구성도</a:t>
            </a:r>
          </a:p>
        </p:txBody>
      </p:sp>
    </p:spTree>
    <p:extLst>
      <p:ext uri="{BB962C8B-B14F-4D97-AF65-F5344CB8AC3E}">
        <p14:creationId xmlns:p14="http://schemas.microsoft.com/office/powerpoint/2010/main" val="54125559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건물, 디자인이(가) 표시된 사진&#10;&#10;자동 생성된 설명">
            <a:extLst>
              <a:ext uri="{FF2B5EF4-FFF2-40B4-BE49-F238E27FC236}">
                <a16:creationId xmlns:a16="http://schemas.microsoft.com/office/drawing/2014/main" id="{6E1A3358-1C2E-F4AB-98C3-05EC8E969B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95" r="17904" b="19792"/>
          <a:stretch/>
        </p:blipFill>
        <p:spPr>
          <a:xfrm>
            <a:off x="3131840" y="1189407"/>
            <a:ext cx="2451356" cy="3282388"/>
          </a:xfrm>
          <a:prstGeom prst="rect">
            <a:avLst/>
          </a:prstGeom>
        </p:spPr>
      </p:pic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D835C4CA-748E-199F-6328-13B73F7C5FD2}"/>
              </a:ext>
            </a:extLst>
          </p:cNvPr>
          <p:cNvCxnSpPr>
            <a:cxnSpLocks/>
          </p:cNvCxnSpPr>
          <p:nvPr/>
        </p:nvCxnSpPr>
        <p:spPr>
          <a:xfrm flipH="1">
            <a:off x="4357518" y="1564451"/>
            <a:ext cx="2518738" cy="226147"/>
          </a:xfrm>
          <a:prstGeom prst="straightConnector1">
            <a:avLst/>
          </a:prstGeom>
          <a:ln w="571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16FDDFFF-C059-4A71-401D-8E3CF8E576F9}"/>
              </a:ext>
            </a:extLst>
          </p:cNvPr>
          <p:cNvCxnSpPr>
            <a:cxnSpLocks/>
          </p:cNvCxnSpPr>
          <p:nvPr/>
        </p:nvCxnSpPr>
        <p:spPr>
          <a:xfrm flipH="1" flipV="1">
            <a:off x="4357518" y="1930677"/>
            <a:ext cx="3682593" cy="1126270"/>
          </a:xfrm>
          <a:prstGeom prst="straightConnector1">
            <a:avLst/>
          </a:prstGeom>
          <a:ln w="571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B43D3E67-EF75-7D8A-5427-7A3A891E1551}"/>
              </a:ext>
            </a:extLst>
          </p:cNvPr>
          <p:cNvCxnSpPr>
            <a:cxnSpLocks/>
          </p:cNvCxnSpPr>
          <p:nvPr/>
        </p:nvCxnSpPr>
        <p:spPr>
          <a:xfrm flipH="1" flipV="1">
            <a:off x="5004048" y="4115553"/>
            <a:ext cx="2027951" cy="547361"/>
          </a:xfrm>
          <a:prstGeom prst="straightConnector1">
            <a:avLst/>
          </a:prstGeom>
          <a:ln w="571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E54BB846-F860-AE01-E1BE-68F6C9303874}"/>
              </a:ext>
            </a:extLst>
          </p:cNvPr>
          <p:cNvCxnSpPr>
            <a:cxnSpLocks/>
          </p:cNvCxnSpPr>
          <p:nvPr/>
        </p:nvCxnSpPr>
        <p:spPr>
          <a:xfrm flipV="1">
            <a:off x="1640606" y="3954093"/>
            <a:ext cx="2643362" cy="346126"/>
          </a:xfrm>
          <a:prstGeom prst="straightConnector1">
            <a:avLst/>
          </a:prstGeom>
          <a:ln w="571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F3320383-33CA-D64E-799E-34241ABFFA48}"/>
              </a:ext>
            </a:extLst>
          </p:cNvPr>
          <p:cNvCxnSpPr>
            <a:cxnSpLocks/>
          </p:cNvCxnSpPr>
          <p:nvPr/>
        </p:nvCxnSpPr>
        <p:spPr>
          <a:xfrm flipV="1">
            <a:off x="1343367" y="1798802"/>
            <a:ext cx="2801211" cy="541995"/>
          </a:xfrm>
          <a:prstGeom prst="straightConnector1">
            <a:avLst/>
          </a:prstGeom>
          <a:ln w="57150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02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96536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구성도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33087EF-D747-D728-AE15-DD5F3D2752D3}"/>
              </a:ext>
            </a:extLst>
          </p:cNvPr>
          <p:cNvSpPr/>
          <p:nvPr/>
        </p:nvSpPr>
        <p:spPr>
          <a:xfrm>
            <a:off x="467544" y="2156131"/>
            <a:ext cx="1751646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10X10" panose="02000300000000000000" charset="-127"/>
                <a:ea typeface="10X10" panose="02000300000000000000" charset="-127"/>
              </a:rPr>
              <a:t>B0309 </a:t>
            </a:r>
            <a:r>
              <a:rPr lang="ko-KR" altLang="en-US" sz="1400" dirty="0">
                <a:solidFill>
                  <a:schemeClr val="bg1"/>
                </a:solidFill>
                <a:latin typeface="10X10" panose="02000300000000000000" charset="-127"/>
                <a:ea typeface="10X10" panose="02000300000000000000" charset="-127"/>
              </a:rPr>
              <a:t>카메라 모듈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29C847A-7C83-BAB7-B4B5-4AB306F23DBE}"/>
              </a:ext>
            </a:extLst>
          </p:cNvPr>
          <p:cNvSpPr/>
          <p:nvPr/>
        </p:nvSpPr>
        <p:spPr>
          <a:xfrm>
            <a:off x="764783" y="4115553"/>
            <a:ext cx="1751646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센서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2069B36-17A2-22F1-0D3A-90429739463F}"/>
              </a:ext>
            </a:extLst>
          </p:cNvPr>
          <p:cNvSpPr/>
          <p:nvPr/>
        </p:nvSpPr>
        <p:spPr>
          <a:xfrm>
            <a:off x="5940152" y="1379785"/>
            <a:ext cx="1751646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초음파 센서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AA3F3C2-62C0-2F04-FFB1-D17DDDAB2A09}"/>
              </a:ext>
            </a:extLst>
          </p:cNvPr>
          <p:cNvSpPr/>
          <p:nvPr/>
        </p:nvSpPr>
        <p:spPr>
          <a:xfrm>
            <a:off x="7164288" y="2861233"/>
            <a:ext cx="1751646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1761CC6-E17C-1841-5E4D-193931F7A19E}"/>
              </a:ext>
            </a:extLst>
          </p:cNvPr>
          <p:cNvSpPr/>
          <p:nvPr/>
        </p:nvSpPr>
        <p:spPr>
          <a:xfrm>
            <a:off x="6156176" y="4478248"/>
            <a:ext cx="1751646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OLED(</a:t>
            </a:r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외부</a:t>
            </a:r>
            <a:r>
              <a:rPr lang="en-US" altLang="ko-KR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 descr="공구, 전자제품, 노랑이(가) 표시된 사진&#10;&#10;자동 생성된 설명">
            <a:extLst>
              <a:ext uri="{FF2B5EF4-FFF2-40B4-BE49-F238E27FC236}">
                <a16:creationId xmlns:a16="http://schemas.microsoft.com/office/drawing/2014/main" id="{9FA72270-761B-7BC7-EDC2-A2DBEDFC3F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689" y="854152"/>
            <a:ext cx="1262798" cy="1262798"/>
          </a:xfrm>
          <a:prstGeom prst="rect">
            <a:avLst/>
          </a:prstGeom>
        </p:spPr>
      </p:pic>
      <p:pic>
        <p:nvPicPr>
          <p:cNvPr id="5" name="그림 4" descr="케이블이(가) 표시된 사진&#10;&#10;자동 생성된 설명">
            <a:extLst>
              <a:ext uri="{FF2B5EF4-FFF2-40B4-BE49-F238E27FC236}">
                <a16:creationId xmlns:a16="http://schemas.microsoft.com/office/drawing/2014/main" id="{AFAC3305-FC05-398D-8FF5-F58DB8422A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46" y="2738242"/>
            <a:ext cx="1325926" cy="1325926"/>
          </a:xfrm>
          <a:prstGeom prst="rect">
            <a:avLst/>
          </a:prstGeom>
        </p:spPr>
      </p:pic>
      <p:pic>
        <p:nvPicPr>
          <p:cNvPr id="9" name="그림 8" descr="전자제품, 전자 기기, 원, 라우드스피커이(가) 표시된 사진&#10;&#10;자동 생성된 설명">
            <a:extLst>
              <a:ext uri="{FF2B5EF4-FFF2-40B4-BE49-F238E27FC236}">
                <a16:creationId xmlns:a16="http://schemas.microsoft.com/office/drawing/2014/main" id="{C288ABB7-EEAF-F538-8CB7-36D60593201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8" t="29231" r="18347" b="29202"/>
          <a:stretch/>
        </p:blipFill>
        <p:spPr>
          <a:xfrm>
            <a:off x="6272576" y="695460"/>
            <a:ext cx="993580" cy="642844"/>
          </a:xfrm>
          <a:prstGeom prst="rect">
            <a:avLst/>
          </a:prstGeom>
        </p:spPr>
      </p:pic>
      <p:pic>
        <p:nvPicPr>
          <p:cNvPr id="14" name="그림 13" descr="튜브, 빛이(가) 표시된 사진&#10;&#10;자동 생성된 설명">
            <a:extLst>
              <a:ext uri="{FF2B5EF4-FFF2-40B4-BE49-F238E27FC236}">
                <a16:creationId xmlns:a16="http://schemas.microsoft.com/office/drawing/2014/main" id="{0B13EAC4-BFCC-7AF6-D7D5-C112C66A81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929" y="1879291"/>
            <a:ext cx="1060363" cy="1060363"/>
          </a:xfrm>
          <a:prstGeom prst="rect">
            <a:avLst/>
          </a:prstGeom>
        </p:spPr>
      </p:pic>
      <p:pic>
        <p:nvPicPr>
          <p:cNvPr id="16" name="그림 15" descr="스크린샷, 벼슬, 회로, 디자인이(가) 표시된 사진&#10;&#10;자동 생성된 설명">
            <a:extLst>
              <a:ext uri="{FF2B5EF4-FFF2-40B4-BE49-F238E27FC236}">
                <a16:creationId xmlns:a16="http://schemas.microsoft.com/office/drawing/2014/main" id="{16735FEF-EB8C-E7DE-6939-A8B828529BD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7" t="37320" r="19378"/>
          <a:stretch/>
        </p:blipFill>
        <p:spPr>
          <a:xfrm>
            <a:off x="6225130" y="3272046"/>
            <a:ext cx="1613737" cy="127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28219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63230" cy="514350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50218" y="1971584"/>
            <a:ext cx="34435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u="sng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</a:p>
          <a:p>
            <a:pPr algn="ctr"/>
            <a:r>
              <a:rPr lang="ko-KR" altLang="en-US" sz="40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시스템 블록도</a:t>
            </a:r>
          </a:p>
        </p:txBody>
      </p:sp>
    </p:spTree>
    <p:extLst>
      <p:ext uri="{BB962C8B-B14F-4D97-AF65-F5344CB8AC3E}">
        <p14:creationId xmlns:p14="http://schemas.microsoft.com/office/powerpoint/2010/main" val="160457335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id="{B51EC257-33B1-735C-DC96-201A402EE0AC}"/>
              </a:ext>
            </a:extLst>
          </p:cNvPr>
          <p:cNvSpPr/>
          <p:nvPr/>
        </p:nvSpPr>
        <p:spPr>
          <a:xfrm rot="10800000">
            <a:off x="1170502" y="1378899"/>
            <a:ext cx="6986958" cy="3377411"/>
          </a:xfrm>
          <a:prstGeom prst="triangle">
            <a:avLst/>
          </a:prstGeom>
          <a:noFill/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374EDB2-ED01-03F8-624A-DB68F5185982}"/>
              </a:ext>
            </a:extLst>
          </p:cNvPr>
          <p:cNvSpPr/>
          <p:nvPr/>
        </p:nvSpPr>
        <p:spPr>
          <a:xfrm>
            <a:off x="383641" y="2158989"/>
            <a:ext cx="1913780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라즈베리파이</a:t>
            </a:r>
            <a:r>
              <a:rPr lang="ko-KR" altLang="en-US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4B </a:t>
            </a:r>
            <a:r>
              <a:rPr lang="ko-KR" altLang="en-US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모델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965916E-A255-5AC3-95D1-DDF59C09A5C8}"/>
              </a:ext>
            </a:extLst>
          </p:cNvPr>
          <p:cNvSpPr/>
          <p:nvPr/>
        </p:nvSpPr>
        <p:spPr>
          <a:xfrm>
            <a:off x="6828879" y="2032835"/>
            <a:ext cx="1717153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아두이노</a:t>
            </a:r>
            <a:r>
              <a:rPr lang="ko-KR" altLang="en-US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Mega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E495E4-5DE2-5BCB-68F8-C365C6B5826D}"/>
              </a:ext>
            </a:extLst>
          </p:cNvPr>
          <p:cNvSpPr txBox="1"/>
          <p:nvPr/>
        </p:nvSpPr>
        <p:spPr>
          <a:xfrm>
            <a:off x="5940152" y="4820749"/>
            <a:ext cx="40597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참고</a:t>
            </a:r>
            <a:r>
              <a:rPr lang="en-US" altLang="ko-KR" sz="1400" dirty="0"/>
              <a:t>: </a:t>
            </a:r>
            <a:r>
              <a:rPr lang="ko-KR" altLang="en-US" sz="1400" dirty="0"/>
              <a:t>https://dalseobi.tistory.com/122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56C5CA8-41E0-AB56-AB8D-3E0812AB169E}"/>
              </a:ext>
            </a:extLst>
          </p:cNvPr>
          <p:cNvSpPr/>
          <p:nvPr/>
        </p:nvSpPr>
        <p:spPr>
          <a:xfrm>
            <a:off x="3505358" y="4756311"/>
            <a:ext cx="1945084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Yolo V5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2052" name="Picture 4" descr="YOLO v5 Object Detection on Windows – Beanstalk">
            <a:extLst>
              <a:ext uri="{FF2B5EF4-FFF2-40B4-BE49-F238E27FC236}">
                <a16:creationId xmlns:a16="http://schemas.microsoft.com/office/drawing/2014/main" id="{74E408CD-86D0-2985-D208-4ACB18B5A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358" y="3489908"/>
            <a:ext cx="1945084" cy="1266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6B9A3DEE-AC2B-7E09-4A55-66AE74760511}"/>
              </a:ext>
            </a:extLst>
          </p:cNvPr>
          <p:cNvSpPr/>
          <p:nvPr/>
        </p:nvSpPr>
        <p:spPr>
          <a:xfrm>
            <a:off x="2851849" y="1818602"/>
            <a:ext cx="3256399" cy="461665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Firmata</a:t>
            </a:r>
            <a:r>
              <a:rPr lang="en-US" altLang="ko-KR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ko-KR" altLang="en-US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프로토콜</a:t>
            </a:r>
            <a:endParaRPr lang="en-US" altLang="ko-KR" sz="12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/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  <a:p>
            <a:pPr algn="ctr"/>
            <a:r>
              <a:rPr lang="en-US" altLang="ko-KR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(</a:t>
            </a:r>
            <a:r>
              <a:rPr lang="ko-KR" altLang="en-US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컴퓨터</a:t>
            </a:r>
            <a:r>
              <a:rPr lang="en-US" altLang="ko-KR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, </a:t>
            </a:r>
            <a:r>
              <a:rPr lang="ko-KR" altLang="en-US" sz="12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마이크로컨트롤러</a:t>
            </a:r>
            <a:r>
              <a:rPr lang="ko-KR" altLang="en-US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간의 통신 프로토콜</a:t>
            </a:r>
            <a:r>
              <a:rPr lang="en-US" altLang="ko-KR" sz="12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)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4D9231D-8F0E-19DC-451C-D61962C269D8}"/>
              </a:ext>
            </a:extLst>
          </p:cNvPr>
          <p:cNvSpPr/>
          <p:nvPr/>
        </p:nvSpPr>
        <p:spPr>
          <a:xfrm>
            <a:off x="3793824" y="2355242"/>
            <a:ext cx="1368152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PyFirmata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9806F7A-9302-808C-09A8-F2B56A036F77}"/>
              </a:ext>
            </a:extLst>
          </p:cNvPr>
          <p:cNvSpPr/>
          <p:nvPr/>
        </p:nvSpPr>
        <p:spPr>
          <a:xfrm>
            <a:off x="3913094" y="2756165"/>
            <a:ext cx="1129612" cy="307777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Python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27" name="그림 26" descr="전자제품, 전자 공학, 전자 부품, 회로 구성요소이(가) 표시된 사진&#10;&#10;자동 생성된 설명">
            <a:extLst>
              <a:ext uri="{FF2B5EF4-FFF2-40B4-BE49-F238E27FC236}">
                <a16:creationId xmlns:a16="http://schemas.microsoft.com/office/drawing/2014/main" id="{4FBDFC2F-5E7B-9DE1-6F17-A0DDDF48D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7407" y="461803"/>
            <a:ext cx="1717153" cy="1717153"/>
          </a:xfrm>
          <a:prstGeom prst="rect">
            <a:avLst/>
          </a:prstGeom>
        </p:spPr>
      </p:pic>
      <p:pic>
        <p:nvPicPr>
          <p:cNvPr id="28" name="그림 27" descr="전자제품, 전자 부품, 회로 구성요소, 패시브 회로 부품이(가) 표시된 사진&#10;&#10;자동 생성된 설명">
            <a:extLst>
              <a:ext uri="{FF2B5EF4-FFF2-40B4-BE49-F238E27FC236}">
                <a16:creationId xmlns:a16="http://schemas.microsoft.com/office/drawing/2014/main" id="{A4F6D709-3E17-FEB6-3387-05D4FD1E42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41" b="14256"/>
          <a:stretch/>
        </p:blipFill>
        <p:spPr>
          <a:xfrm>
            <a:off x="314077" y="526967"/>
            <a:ext cx="2149200" cy="170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33970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2627784" y="449228"/>
            <a:ext cx="651705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71146" y="159852"/>
            <a:ext cx="576064" cy="5760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778" y="186274"/>
            <a:ext cx="57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anS추억록캘리그라피" pitchFamily="2" charset="-127"/>
                <a:ea typeface="HanS추억록캘리그라피" pitchFamily="2" charset="-127"/>
              </a:rPr>
              <a:t>03</a:t>
            </a:r>
            <a:endParaRPr lang="ko-KR" altLang="en-US" sz="2800" dirty="0">
              <a:solidFill>
                <a:schemeClr val="bg1"/>
              </a:solidFill>
              <a:latin typeface="HanS추억록캘리그라피" pitchFamily="2" charset="-127"/>
              <a:ea typeface="HanS추억록캘리그라피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6916" y="278607"/>
            <a:ext cx="13436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시스템 블록도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8F9D14-A132-3191-C0AC-BF9CF40E73DD}"/>
              </a:ext>
            </a:extLst>
          </p:cNvPr>
          <p:cNvSpPr txBox="1"/>
          <p:nvPr/>
        </p:nvSpPr>
        <p:spPr>
          <a:xfrm>
            <a:off x="6921710" y="2024628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초음파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08E734-E931-BBDB-B15D-DFC8DDF2F562}"/>
              </a:ext>
            </a:extLst>
          </p:cNvPr>
          <p:cNvSpPr txBox="1"/>
          <p:nvPr/>
        </p:nvSpPr>
        <p:spPr>
          <a:xfrm>
            <a:off x="6894480" y="2646212"/>
            <a:ext cx="73770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0X10" panose="02000300000000000000" pitchFamily="50" charset="-127"/>
                <a:ea typeface="10X10" panose="02000300000000000000" pitchFamily="50" charset="-127"/>
              </a:rPr>
              <a:t>카메라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1F0FFF-5573-123A-3B8A-5ADB89F81DBF}"/>
              </a:ext>
            </a:extLst>
          </p:cNvPr>
          <p:cNvSpPr txBox="1"/>
          <p:nvPr/>
        </p:nvSpPr>
        <p:spPr>
          <a:xfrm>
            <a:off x="7006762" y="3267796"/>
            <a:ext cx="54534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C492C5-19BD-1D35-3E9F-AC61EAFA6DA6}"/>
              </a:ext>
            </a:extLst>
          </p:cNvPr>
          <p:cNvSpPr txBox="1"/>
          <p:nvPr/>
        </p:nvSpPr>
        <p:spPr>
          <a:xfrm>
            <a:off x="6935428" y="3889380"/>
            <a:ext cx="688009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OLED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873C9EB-DEC4-ADEE-8E46-85C1952D6412}"/>
              </a:ext>
            </a:extLst>
          </p:cNvPr>
          <p:cNvSpPr/>
          <p:nvPr/>
        </p:nvSpPr>
        <p:spPr>
          <a:xfrm>
            <a:off x="459178" y="4083917"/>
            <a:ext cx="3752782" cy="369332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아두이노</a:t>
            </a:r>
            <a:r>
              <a:rPr lang="ko-KR" altLang="en-US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 </a:t>
            </a:r>
            <a:r>
              <a:rPr lang="en-US" altLang="ko-KR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Mega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252A48-4123-CB2D-2007-58A829B39A07}"/>
              </a:ext>
            </a:extLst>
          </p:cNvPr>
          <p:cNvSpPr txBox="1"/>
          <p:nvPr/>
        </p:nvSpPr>
        <p:spPr>
          <a:xfrm>
            <a:off x="6911406" y="1403044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600" b="1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" panose="02000300000000000000" pitchFamily="50" charset="-127"/>
                <a:ea typeface="10X10" panose="02000300000000000000" pitchFamily="50" charset="-127"/>
              </a:rPr>
              <a:t>로드셀</a:t>
            </a:r>
            <a:endParaRPr lang="ko-KR" altLang="en-US" sz="1600" b="1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" panose="02000300000000000000" pitchFamily="50" charset="-127"/>
              <a:ea typeface="10X10" panose="02000300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92FDFD2-8582-DE11-3032-674BAD1DC85F}"/>
              </a:ext>
            </a:extLst>
          </p:cNvPr>
          <p:cNvSpPr/>
          <p:nvPr/>
        </p:nvSpPr>
        <p:spPr>
          <a:xfrm>
            <a:off x="6894480" y="2646213"/>
            <a:ext cx="764932" cy="338554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rgbClr val="404040"/>
              </a:solidFill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F99D850-B986-700E-ACFD-A8D20D7CE62D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4211960" y="2690226"/>
            <a:ext cx="2682520" cy="125263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25" descr="전자제품, 전자 공학, 전자 부품, 회로 구성요소이(가) 표시된 사진&#10;&#10;자동 생성된 설명">
            <a:extLst>
              <a:ext uri="{FF2B5EF4-FFF2-40B4-BE49-F238E27FC236}">
                <a16:creationId xmlns:a16="http://schemas.microsoft.com/office/drawing/2014/main" id="{06501A3B-4048-AB34-D9C4-2F01FAF7C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819" y="1309194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00259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375</Words>
  <Application>Microsoft Office PowerPoint</Application>
  <PresentationFormat>화면 슬라이드 쇼(16:9)</PresentationFormat>
  <Paragraphs>131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맑은 고딕</vt:lpstr>
      <vt:lpstr>10X10</vt:lpstr>
      <vt:lpstr>HanS추억록캘리그라피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UNI2</dc:creator>
  <cp:lastModifiedBy>In Gyu Lee</cp:lastModifiedBy>
  <cp:revision>143</cp:revision>
  <dcterms:created xsi:type="dcterms:W3CDTF">2015-05-26T06:18:45Z</dcterms:created>
  <dcterms:modified xsi:type="dcterms:W3CDTF">2023-10-11T15:59:45Z</dcterms:modified>
</cp:coreProperties>
</file>

<file path=docProps/thumbnail.jpeg>
</file>